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0" r:id="rId6"/>
    <p:sldId id="276" r:id="rId7"/>
  </p:sldIdLst>
  <p:sldSz cx="9906000" cy="6858000" type="A4"/>
  <p:notesSz cx="6786563" cy="9923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251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888" y="114"/>
      </p:cViewPr>
      <p:guideLst>
        <p:guide orient="horz" pos="2183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국내 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AR/VR 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산업 현황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(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단위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: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백억 원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)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하드웨어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F33-416B-873D-EA2BAE7B3D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2022년</c:v>
                </c:pt>
                <c:pt idx="1">
                  <c:v>2023년</c:v>
                </c:pt>
                <c:pt idx="2">
                  <c:v>2024년</c:v>
                </c:pt>
                <c:pt idx="3">
                  <c:v>2025년</c:v>
                </c:pt>
              </c:strCache>
            </c:strRef>
          </c:cat>
          <c:val>
            <c:numRef>
              <c:f>Sheet1!$B$2:$E$2</c:f>
              <c:numCache>
                <c:formatCode>_(* #,##0_);_(* \(#,##0\);_(* "-"_);_(@_)</c:formatCode>
                <c:ptCount val="4"/>
                <c:pt idx="0">
                  <c:v>182</c:v>
                </c:pt>
                <c:pt idx="1">
                  <c:v>262</c:v>
                </c:pt>
                <c:pt idx="2">
                  <c:v>378</c:v>
                </c:pt>
                <c:pt idx="3">
                  <c:v>544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콘텐츠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2022년</c:v>
                </c:pt>
                <c:pt idx="1">
                  <c:v>2023년</c:v>
                </c:pt>
                <c:pt idx="2">
                  <c:v>2024년</c:v>
                </c:pt>
                <c:pt idx="3">
                  <c:v>2025년</c:v>
                </c:pt>
              </c:strCache>
            </c:strRef>
          </c:cat>
          <c:val>
            <c:numRef>
              <c:f>Sheet1!$B$3:$E$3</c:f>
              <c:numCache>
                <c:formatCode>_(* #,##0_);_(* \(#,##0\);_(* "-"_);_(@_)</c:formatCode>
                <c:ptCount val="4"/>
                <c:pt idx="0">
                  <c:v>13</c:v>
                </c:pt>
                <c:pt idx="1">
                  <c:v>17</c:v>
                </c:pt>
                <c:pt idx="2">
                  <c:v>21</c:v>
                </c:pt>
                <c:pt idx="3">
                  <c:v>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_(* #,##0_);_(* \(#,##0\);_(* &quot;-&quot;_);_(@_)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D26590-F56A-4D9D-9F9C-2B0189AA55B6}" type="doc">
      <dgm:prSet loTypeId="urn:microsoft.com/office/officeart/2005/8/layout/radial3" loCatId="cycle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2951D79C-205E-4CD9-A7C0-73472CE8DA4E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메타</a:t>
          </a:r>
          <a:br>
            <a:rPr lang="en-US" altLang="ko-KR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버스</a:t>
          </a:r>
        </a:p>
      </dgm:t>
    </dgm:pt>
    <dgm:pt modelId="{63F46BC0-2DE4-41C7-A32E-EA670184F3C0}" type="parTrans" cxnId="{D2BB19F4-8257-46A7-B5A7-AE91E9B39FB0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69718C6-1DB1-473E-89DA-A0AB2D7980B2}" type="sibTrans" cxnId="{D2BB19F4-8257-46A7-B5A7-AE91E9B39FB0}">
      <dgm:prSet custT="1"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4061810-E04C-40D8-9662-75702E1873A2}">
      <dgm:prSet phldrT="[텍스트]" custT="1"/>
      <dgm:spPr/>
      <dgm:t>
        <a:bodyPr/>
        <a:lstStyle/>
        <a:p>
          <a:pPr latinLnBrk="1"/>
          <a:r>
            <a:rPr lang="en-US" altLang="ko-KR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VR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4FF3700-9DE1-4562-98D2-D0464D5C59D5}" type="parTrans" cxnId="{E26E5D4A-17BA-4D5D-99FD-D262EE3A58C2}">
      <dgm:prSet/>
      <dgm:spPr/>
      <dgm:t>
        <a:bodyPr/>
        <a:lstStyle/>
        <a:p>
          <a:pPr latinLnBrk="1"/>
          <a:endParaRPr lang="ko-KR" altLang="en-US"/>
        </a:p>
      </dgm:t>
    </dgm:pt>
    <dgm:pt modelId="{2206ECED-0904-4F41-B6DA-85B318003EBC}" type="sibTrans" cxnId="{E26E5D4A-17BA-4D5D-99FD-D262EE3A58C2}">
      <dgm:prSet/>
      <dgm:spPr/>
      <dgm:t>
        <a:bodyPr/>
        <a:lstStyle/>
        <a:p>
          <a:pPr latinLnBrk="1"/>
          <a:endParaRPr lang="ko-KR" altLang="en-US"/>
        </a:p>
      </dgm:t>
    </dgm:pt>
    <dgm:pt modelId="{D59FC133-81A0-41F2-9B6D-4EDCA3B04C62}">
      <dgm:prSet phldrT="[텍스트]" custT="1"/>
      <dgm:spPr/>
      <dgm:t>
        <a:bodyPr/>
        <a:lstStyle/>
        <a:p>
          <a:pPr latinLnBrk="1"/>
          <a:r>
            <a:rPr lang="en-US" altLang="ko-KR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AR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75C061F-E8F7-4ACB-88D8-EEF8F1527D31}" type="parTrans" cxnId="{20783D3A-34BF-4F18-BB5A-89DDBCC37EA0}">
      <dgm:prSet/>
      <dgm:spPr/>
      <dgm:t>
        <a:bodyPr/>
        <a:lstStyle/>
        <a:p>
          <a:pPr latinLnBrk="1"/>
          <a:endParaRPr lang="ko-KR" altLang="en-US"/>
        </a:p>
      </dgm:t>
    </dgm:pt>
    <dgm:pt modelId="{6116196E-A0BA-48DE-9A4D-CF997DFAEEEB}" type="sibTrans" cxnId="{20783D3A-34BF-4F18-BB5A-89DDBCC37EA0}">
      <dgm:prSet/>
      <dgm:spPr/>
      <dgm:t>
        <a:bodyPr/>
        <a:lstStyle/>
        <a:p>
          <a:pPr latinLnBrk="1"/>
          <a:endParaRPr lang="ko-KR" altLang="en-US"/>
        </a:p>
      </dgm:t>
    </dgm:pt>
    <dgm:pt modelId="{151658B1-7CF4-4F75-8EC6-9C4F79A197DC}">
      <dgm:prSet phldrT="[텍스트]" custT="1"/>
      <dgm:spPr/>
      <dgm:t>
        <a:bodyPr/>
        <a:lstStyle/>
        <a:p>
          <a:pPr latinLnBrk="1"/>
          <a:r>
            <a:rPr lang="en-US" altLang="ko-KR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MR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19730EE-96C5-4E03-801E-C47FDBD5A157}" type="parTrans" cxnId="{B6745713-0969-4425-B93B-678DE8BBC11C}">
      <dgm:prSet/>
      <dgm:spPr/>
      <dgm:t>
        <a:bodyPr/>
        <a:lstStyle/>
        <a:p>
          <a:pPr latinLnBrk="1"/>
          <a:endParaRPr lang="ko-KR" altLang="en-US"/>
        </a:p>
      </dgm:t>
    </dgm:pt>
    <dgm:pt modelId="{69CA30D5-845E-4360-A4B7-B990450C5EDF}" type="sibTrans" cxnId="{B6745713-0969-4425-B93B-678DE8BBC11C}">
      <dgm:prSet/>
      <dgm:spPr/>
      <dgm:t>
        <a:bodyPr/>
        <a:lstStyle/>
        <a:p>
          <a:pPr latinLnBrk="1"/>
          <a:endParaRPr lang="ko-KR" altLang="en-US"/>
        </a:p>
      </dgm:t>
    </dgm:pt>
    <dgm:pt modelId="{E85BE00D-1C3B-4A6E-956C-F840470B96A6}">
      <dgm:prSet phldrT="[텍스트]" custT="1"/>
      <dgm:spPr/>
      <dgm:t>
        <a:bodyPr/>
        <a:lstStyle/>
        <a:p>
          <a:pPr latinLnBrk="1"/>
          <a:r>
            <a:rPr lang="en-US" altLang="ko-KR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XR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82EA134-F118-4BD2-9905-336AD6401B02}" type="parTrans" cxnId="{A332FA14-2F1D-4EBF-93B2-1834CA45A2E2}">
      <dgm:prSet/>
      <dgm:spPr/>
      <dgm:t>
        <a:bodyPr/>
        <a:lstStyle/>
        <a:p>
          <a:pPr latinLnBrk="1"/>
          <a:endParaRPr lang="ko-KR" altLang="en-US"/>
        </a:p>
      </dgm:t>
    </dgm:pt>
    <dgm:pt modelId="{FCA15256-522E-4661-B312-EF3946343FC6}" type="sibTrans" cxnId="{A332FA14-2F1D-4EBF-93B2-1834CA45A2E2}">
      <dgm:prSet/>
      <dgm:spPr/>
      <dgm:t>
        <a:bodyPr/>
        <a:lstStyle/>
        <a:p>
          <a:pPr latinLnBrk="1"/>
          <a:endParaRPr lang="ko-KR" altLang="en-US"/>
        </a:p>
      </dgm:t>
    </dgm:pt>
    <dgm:pt modelId="{17EA7CE8-23E3-4CEE-8DC0-C750790E57EB}" type="pres">
      <dgm:prSet presAssocID="{5CD26590-F56A-4D9D-9F9C-2B0189AA55B6}" presName="composite" presStyleCnt="0">
        <dgm:presLayoutVars>
          <dgm:chMax val="1"/>
          <dgm:dir/>
          <dgm:resizeHandles val="exact"/>
        </dgm:presLayoutVars>
      </dgm:prSet>
      <dgm:spPr/>
    </dgm:pt>
    <dgm:pt modelId="{772DF955-B3BE-43C2-8AF3-E010218B8B74}" type="pres">
      <dgm:prSet presAssocID="{5CD26590-F56A-4D9D-9F9C-2B0189AA55B6}" presName="radial" presStyleCnt="0">
        <dgm:presLayoutVars>
          <dgm:animLvl val="ctr"/>
        </dgm:presLayoutVars>
      </dgm:prSet>
      <dgm:spPr/>
    </dgm:pt>
    <dgm:pt modelId="{384A33BF-F231-48FE-B458-223B73E9BEF3}" type="pres">
      <dgm:prSet presAssocID="{2951D79C-205E-4CD9-A7C0-73472CE8DA4E}" presName="centerShape" presStyleLbl="vennNode1" presStyleIdx="0" presStyleCnt="5"/>
      <dgm:spPr/>
    </dgm:pt>
    <dgm:pt modelId="{5E9F8F8C-4A6B-4B20-B4D6-425192EA7D03}" type="pres">
      <dgm:prSet presAssocID="{C4061810-E04C-40D8-9662-75702E1873A2}" presName="node" presStyleLbl="vennNode1" presStyleIdx="1" presStyleCnt="5">
        <dgm:presLayoutVars>
          <dgm:bulletEnabled val="1"/>
        </dgm:presLayoutVars>
      </dgm:prSet>
      <dgm:spPr/>
    </dgm:pt>
    <dgm:pt modelId="{18A64AAA-241B-4CF9-AF7B-881D2D734638}" type="pres">
      <dgm:prSet presAssocID="{D59FC133-81A0-41F2-9B6D-4EDCA3B04C62}" presName="node" presStyleLbl="vennNode1" presStyleIdx="2" presStyleCnt="5">
        <dgm:presLayoutVars>
          <dgm:bulletEnabled val="1"/>
        </dgm:presLayoutVars>
      </dgm:prSet>
      <dgm:spPr/>
    </dgm:pt>
    <dgm:pt modelId="{05D29723-8EDE-40BF-A281-8B56D09EBAD8}" type="pres">
      <dgm:prSet presAssocID="{151658B1-7CF4-4F75-8EC6-9C4F79A197DC}" presName="node" presStyleLbl="vennNode1" presStyleIdx="3" presStyleCnt="5">
        <dgm:presLayoutVars>
          <dgm:bulletEnabled val="1"/>
        </dgm:presLayoutVars>
      </dgm:prSet>
      <dgm:spPr/>
    </dgm:pt>
    <dgm:pt modelId="{540CA062-C46C-49B9-97AB-E29966EEFEEF}" type="pres">
      <dgm:prSet presAssocID="{E85BE00D-1C3B-4A6E-956C-F840470B96A6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0FDC8503-67B6-4C4A-B90A-272A1708F9FD}" type="presOf" srcId="{E85BE00D-1C3B-4A6E-956C-F840470B96A6}" destId="{540CA062-C46C-49B9-97AB-E29966EEFEEF}" srcOrd="0" destOrd="0" presId="urn:microsoft.com/office/officeart/2005/8/layout/radial3"/>
    <dgm:cxn modelId="{B6745713-0969-4425-B93B-678DE8BBC11C}" srcId="{2951D79C-205E-4CD9-A7C0-73472CE8DA4E}" destId="{151658B1-7CF4-4F75-8EC6-9C4F79A197DC}" srcOrd="2" destOrd="0" parTransId="{A19730EE-96C5-4E03-801E-C47FDBD5A157}" sibTransId="{69CA30D5-845E-4360-A4B7-B990450C5EDF}"/>
    <dgm:cxn modelId="{A332FA14-2F1D-4EBF-93B2-1834CA45A2E2}" srcId="{2951D79C-205E-4CD9-A7C0-73472CE8DA4E}" destId="{E85BE00D-1C3B-4A6E-956C-F840470B96A6}" srcOrd="3" destOrd="0" parTransId="{882EA134-F118-4BD2-9905-336AD6401B02}" sibTransId="{FCA15256-522E-4661-B312-EF3946343FC6}"/>
    <dgm:cxn modelId="{20783D3A-34BF-4F18-BB5A-89DDBCC37EA0}" srcId="{2951D79C-205E-4CD9-A7C0-73472CE8DA4E}" destId="{D59FC133-81A0-41F2-9B6D-4EDCA3B04C62}" srcOrd="1" destOrd="0" parTransId="{475C061F-E8F7-4ACB-88D8-EEF8F1527D31}" sibTransId="{6116196E-A0BA-48DE-9A4D-CF997DFAEEEB}"/>
    <dgm:cxn modelId="{E26E5D4A-17BA-4D5D-99FD-D262EE3A58C2}" srcId="{2951D79C-205E-4CD9-A7C0-73472CE8DA4E}" destId="{C4061810-E04C-40D8-9662-75702E1873A2}" srcOrd="0" destOrd="0" parTransId="{A4FF3700-9DE1-4562-98D2-D0464D5C59D5}" sibTransId="{2206ECED-0904-4F41-B6DA-85B318003EBC}"/>
    <dgm:cxn modelId="{5D2FE859-7C2A-41EC-8812-39CE1668C0E2}" type="presOf" srcId="{D59FC133-81A0-41F2-9B6D-4EDCA3B04C62}" destId="{18A64AAA-241B-4CF9-AF7B-881D2D734638}" srcOrd="0" destOrd="0" presId="urn:microsoft.com/office/officeart/2005/8/layout/radial3"/>
    <dgm:cxn modelId="{B3403786-7273-4588-8D2A-5525C7B14CE3}" type="presOf" srcId="{151658B1-7CF4-4F75-8EC6-9C4F79A197DC}" destId="{05D29723-8EDE-40BF-A281-8B56D09EBAD8}" srcOrd="0" destOrd="0" presId="urn:microsoft.com/office/officeart/2005/8/layout/radial3"/>
    <dgm:cxn modelId="{0877F5DC-4CED-4CC0-A0BC-1471F6211E77}" type="presOf" srcId="{C4061810-E04C-40D8-9662-75702E1873A2}" destId="{5E9F8F8C-4A6B-4B20-B4D6-425192EA7D03}" srcOrd="0" destOrd="0" presId="urn:microsoft.com/office/officeart/2005/8/layout/radial3"/>
    <dgm:cxn modelId="{073847F0-3FA5-4BFA-A194-A132832769AB}" type="presOf" srcId="{2951D79C-205E-4CD9-A7C0-73472CE8DA4E}" destId="{384A33BF-F231-48FE-B458-223B73E9BEF3}" srcOrd="0" destOrd="0" presId="urn:microsoft.com/office/officeart/2005/8/layout/radial3"/>
    <dgm:cxn modelId="{D2BB19F4-8257-46A7-B5A7-AE91E9B39FB0}" srcId="{5CD26590-F56A-4D9D-9F9C-2B0189AA55B6}" destId="{2951D79C-205E-4CD9-A7C0-73472CE8DA4E}" srcOrd="0" destOrd="0" parTransId="{63F46BC0-2DE4-41C7-A32E-EA670184F3C0}" sibTransId="{B69718C6-1DB1-473E-89DA-A0AB2D7980B2}"/>
    <dgm:cxn modelId="{6FA9CAF9-F905-485F-8644-21AA2A57CE6F}" type="presOf" srcId="{5CD26590-F56A-4D9D-9F9C-2B0189AA55B6}" destId="{17EA7CE8-23E3-4CEE-8DC0-C750790E57EB}" srcOrd="0" destOrd="0" presId="urn:microsoft.com/office/officeart/2005/8/layout/radial3"/>
    <dgm:cxn modelId="{3EF30C19-B057-4B61-917A-FA85DF251545}" type="presParOf" srcId="{17EA7CE8-23E3-4CEE-8DC0-C750790E57EB}" destId="{772DF955-B3BE-43C2-8AF3-E010218B8B74}" srcOrd="0" destOrd="0" presId="urn:microsoft.com/office/officeart/2005/8/layout/radial3"/>
    <dgm:cxn modelId="{70514A2D-9BF2-413C-A888-4C10C15BCBB2}" type="presParOf" srcId="{772DF955-B3BE-43C2-8AF3-E010218B8B74}" destId="{384A33BF-F231-48FE-B458-223B73E9BEF3}" srcOrd="0" destOrd="0" presId="urn:microsoft.com/office/officeart/2005/8/layout/radial3"/>
    <dgm:cxn modelId="{017C6905-4D03-4641-97AD-7EEA30A5CEBE}" type="presParOf" srcId="{772DF955-B3BE-43C2-8AF3-E010218B8B74}" destId="{5E9F8F8C-4A6B-4B20-B4D6-425192EA7D03}" srcOrd="1" destOrd="0" presId="urn:microsoft.com/office/officeart/2005/8/layout/radial3"/>
    <dgm:cxn modelId="{E3AE0602-1E88-4CAB-9CBF-5AB02998025B}" type="presParOf" srcId="{772DF955-B3BE-43C2-8AF3-E010218B8B74}" destId="{18A64AAA-241B-4CF9-AF7B-881D2D734638}" srcOrd="2" destOrd="0" presId="urn:microsoft.com/office/officeart/2005/8/layout/radial3"/>
    <dgm:cxn modelId="{B731E533-1E86-432F-91A2-0AEBC8D3DE12}" type="presParOf" srcId="{772DF955-B3BE-43C2-8AF3-E010218B8B74}" destId="{05D29723-8EDE-40BF-A281-8B56D09EBAD8}" srcOrd="3" destOrd="0" presId="urn:microsoft.com/office/officeart/2005/8/layout/radial3"/>
    <dgm:cxn modelId="{0BA38D3E-EDBE-4E7A-BF26-59DE8FE4D970}" type="presParOf" srcId="{772DF955-B3BE-43C2-8AF3-E010218B8B74}" destId="{540CA062-C46C-49B9-97AB-E29966EEFEEF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6D46B3-E273-4CAA-9367-EB4C8322157F}" type="doc">
      <dgm:prSet loTypeId="urn:microsoft.com/office/officeart/2005/8/layout/venn3" loCatId="relationship" qsTypeId="urn:microsoft.com/office/officeart/2005/8/quickstyle/3d2" qsCatId="3D" csTypeId="urn:microsoft.com/office/officeart/2005/8/colors/accent1_5" csCatId="accent1" phldr="1"/>
      <dgm:spPr/>
    </dgm:pt>
    <dgm:pt modelId="{283DE7BA-B508-4A79-BA66-991807BEF7A3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쇼핑</a:t>
          </a:r>
          <a:endParaRPr lang="ko-KR" altLang="en-US" sz="1800" dirty="0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C30CAD2-A847-4B3A-8CBB-DFA4413F2D4B}" type="parTrans" cxnId="{712FFAF7-9468-4904-9F16-CA72369AD43E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75EEE26-F743-4795-B27D-7BA8FCEA0BAB}" type="sibTrans" cxnId="{712FFAF7-9468-4904-9F16-CA72369AD43E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E4C5B6D-71FB-4425-AE8C-61107CC7697A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교육</a:t>
          </a:r>
          <a:endParaRPr lang="ko-KR" altLang="en-US" sz="1800" dirty="0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3B722FF-3DD6-4145-B61F-427AC18D67DB}" type="parTrans" cxnId="{CC147C18-B252-4942-874B-D449F60C0B90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7919DCA-3A73-4C7B-B859-4AD064CECCC1}" type="sibTrans" cxnId="{CC147C18-B252-4942-874B-D449F60C0B90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6686F49-7A1E-4AB6-9EB7-F5AFDBA7E7F2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제조</a:t>
          </a:r>
          <a:endParaRPr lang="ko-KR" altLang="en-US" sz="1800" dirty="0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5150E49-C7D6-4BD1-B385-03A377FED7DB}" type="parTrans" cxnId="{24134B8C-5EE4-4BD8-B05C-E384EACE1CDD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2F3BFBB-41AC-4761-98CA-44D9762AF4F5}" type="sibTrans" cxnId="{24134B8C-5EE4-4BD8-B05C-E384EACE1CDD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B40F63B-8325-4E64-9310-FE057CEFF309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의료</a:t>
          </a:r>
          <a:endParaRPr lang="ko-KR" altLang="en-US" sz="1800" dirty="0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31FC36D-1DC2-4475-A994-4EBF87C7E84F}" type="parTrans" cxnId="{DE34BEA7-604C-440E-B1F6-8B0258A39681}">
      <dgm:prSet/>
      <dgm:spPr/>
      <dgm:t>
        <a:bodyPr/>
        <a:lstStyle/>
        <a:p>
          <a:pPr latinLnBrk="1"/>
          <a:endParaRPr lang="ko-KR" altLang="en-US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4B6C456-B663-4ADB-96DF-64657C074CB9}" type="sibTrans" cxnId="{DE34BEA7-604C-440E-B1F6-8B0258A39681}">
      <dgm:prSet/>
      <dgm:spPr/>
      <dgm:t>
        <a:bodyPr/>
        <a:lstStyle/>
        <a:p>
          <a:pPr latinLnBrk="1"/>
          <a:endParaRPr lang="ko-KR" altLang="en-US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2ED99CC-DAC3-45AF-B36D-010526660491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항공</a:t>
          </a:r>
          <a:endParaRPr lang="ko-KR" altLang="en-US" sz="1800" dirty="0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78E79F8-47C8-4EF7-A048-5DA28290217C}" type="parTrans" cxnId="{FDDB0474-8F8B-4BC5-9BA7-E6AF0836B496}">
      <dgm:prSet/>
      <dgm:spPr/>
      <dgm:t>
        <a:bodyPr/>
        <a:lstStyle/>
        <a:p>
          <a:pPr latinLnBrk="1"/>
          <a:endParaRPr lang="ko-KR" altLang="en-US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8554049-BD01-473D-A04E-9D1F957C1A3B}" type="sibTrans" cxnId="{FDDB0474-8F8B-4BC5-9BA7-E6AF0836B496}">
      <dgm:prSet/>
      <dgm:spPr/>
      <dgm:t>
        <a:bodyPr/>
        <a:lstStyle/>
        <a:p>
          <a:pPr latinLnBrk="1"/>
          <a:endParaRPr lang="ko-KR" altLang="en-US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B03FEFD-BA7F-4E7B-BE7F-D26116A3E3F4}" type="pres">
      <dgm:prSet presAssocID="{296D46B3-E273-4CAA-9367-EB4C8322157F}" presName="Name0" presStyleCnt="0">
        <dgm:presLayoutVars>
          <dgm:dir/>
          <dgm:resizeHandles val="exact"/>
        </dgm:presLayoutVars>
      </dgm:prSet>
      <dgm:spPr/>
    </dgm:pt>
    <dgm:pt modelId="{278538D5-DEFB-41AA-B0BC-EDDAF7C84A07}" type="pres">
      <dgm:prSet presAssocID="{283DE7BA-B508-4A79-BA66-991807BEF7A3}" presName="Name5" presStyleLbl="vennNode1" presStyleIdx="0" presStyleCnt="5">
        <dgm:presLayoutVars>
          <dgm:bulletEnabled val="1"/>
        </dgm:presLayoutVars>
      </dgm:prSet>
      <dgm:spPr/>
    </dgm:pt>
    <dgm:pt modelId="{D0B4B133-E1DD-4437-A82C-E4971810D7C5}" type="pres">
      <dgm:prSet presAssocID="{A75EEE26-F743-4795-B27D-7BA8FCEA0BAB}" presName="space" presStyleCnt="0"/>
      <dgm:spPr/>
    </dgm:pt>
    <dgm:pt modelId="{9081D0AB-6EC3-413F-827A-A20398C2B6B8}" type="pres">
      <dgm:prSet presAssocID="{8B40F63B-8325-4E64-9310-FE057CEFF309}" presName="Name5" presStyleLbl="vennNode1" presStyleIdx="1" presStyleCnt="5">
        <dgm:presLayoutVars>
          <dgm:bulletEnabled val="1"/>
        </dgm:presLayoutVars>
      </dgm:prSet>
      <dgm:spPr/>
    </dgm:pt>
    <dgm:pt modelId="{497196FD-D92A-4771-8E17-58665D845D87}" type="pres">
      <dgm:prSet presAssocID="{34B6C456-B663-4ADB-96DF-64657C074CB9}" presName="space" presStyleCnt="0"/>
      <dgm:spPr/>
    </dgm:pt>
    <dgm:pt modelId="{8CFFCE64-A385-4ED6-B86C-F8CAE5B7DE99}" type="pres">
      <dgm:prSet presAssocID="{D2ED99CC-DAC3-45AF-B36D-010526660491}" presName="Name5" presStyleLbl="vennNode1" presStyleIdx="2" presStyleCnt="5">
        <dgm:presLayoutVars>
          <dgm:bulletEnabled val="1"/>
        </dgm:presLayoutVars>
      </dgm:prSet>
      <dgm:spPr/>
    </dgm:pt>
    <dgm:pt modelId="{181344FC-8F4E-4348-992B-ACDF1C12736A}" type="pres">
      <dgm:prSet presAssocID="{18554049-BD01-473D-A04E-9D1F957C1A3B}" presName="space" presStyleCnt="0"/>
      <dgm:spPr/>
    </dgm:pt>
    <dgm:pt modelId="{9BF9242A-BE47-42EB-8FD7-EEB5E1381116}" type="pres">
      <dgm:prSet presAssocID="{2E4C5B6D-71FB-4425-AE8C-61107CC7697A}" presName="Name5" presStyleLbl="vennNode1" presStyleIdx="3" presStyleCnt="5">
        <dgm:presLayoutVars>
          <dgm:bulletEnabled val="1"/>
        </dgm:presLayoutVars>
      </dgm:prSet>
      <dgm:spPr/>
    </dgm:pt>
    <dgm:pt modelId="{732A8E9F-4B4E-405F-939F-7B57A1B434B6}" type="pres">
      <dgm:prSet presAssocID="{57919DCA-3A73-4C7B-B859-4AD064CECCC1}" presName="space" presStyleCnt="0"/>
      <dgm:spPr/>
    </dgm:pt>
    <dgm:pt modelId="{9CD3FC07-CA64-416E-BC2B-CEE72C24FB89}" type="pres">
      <dgm:prSet presAssocID="{B6686F49-7A1E-4AB6-9EB7-F5AFDBA7E7F2}" presName="Name5" presStyleLbl="vennNode1" presStyleIdx="4" presStyleCnt="5">
        <dgm:presLayoutVars>
          <dgm:bulletEnabled val="1"/>
        </dgm:presLayoutVars>
      </dgm:prSet>
      <dgm:spPr/>
    </dgm:pt>
  </dgm:ptLst>
  <dgm:cxnLst>
    <dgm:cxn modelId="{3DDAA510-5D08-4AF7-A997-089C7069C0A7}" type="presOf" srcId="{296D46B3-E273-4CAA-9367-EB4C8322157F}" destId="{EB03FEFD-BA7F-4E7B-BE7F-D26116A3E3F4}" srcOrd="0" destOrd="0" presId="urn:microsoft.com/office/officeart/2005/8/layout/venn3"/>
    <dgm:cxn modelId="{CC147C18-B252-4942-874B-D449F60C0B90}" srcId="{296D46B3-E273-4CAA-9367-EB4C8322157F}" destId="{2E4C5B6D-71FB-4425-AE8C-61107CC7697A}" srcOrd="3" destOrd="0" parTransId="{F3B722FF-3DD6-4145-B61F-427AC18D67DB}" sibTransId="{57919DCA-3A73-4C7B-B859-4AD064CECCC1}"/>
    <dgm:cxn modelId="{590EB62F-24F8-4942-864C-1F344B82FA4B}" type="presOf" srcId="{D2ED99CC-DAC3-45AF-B36D-010526660491}" destId="{8CFFCE64-A385-4ED6-B86C-F8CAE5B7DE99}" srcOrd="0" destOrd="0" presId="urn:microsoft.com/office/officeart/2005/8/layout/venn3"/>
    <dgm:cxn modelId="{6F08AB3A-3821-4707-AC68-C3B7C4135041}" type="presOf" srcId="{8B40F63B-8325-4E64-9310-FE057CEFF309}" destId="{9081D0AB-6EC3-413F-827A-A20398C2B6B8}" srcOrd="0" destOrd="0" presId="urn:microsoft.com/office/officeart/2005/8/layout/venn3"/>
    <dgm:cxn modelId="{A61DDE6D-26EF-4808-8E73-EFADEA49D516}" type="presOf" srcId="{283DE7BA-B508-4A79-BA66-991807BEF7A3}" destId="{278538D5-DEFB-41AA-B0BC-EDDAF7C84A07}" srcOrd="0" destOrd="0" presId="urn:microsoft.com/office/officeart/2005/8/layout/venn3"/>
    <dgm:cxn modelId="{FDDB0474-8F8B-4BC5-9BA7-E6AF0836B496}" srcId="{296D46B3-E273-4CAA-9367-EB4C8322157F}" destId="{D2ED99CC-DAC3-45AF-B36D-010526660491}" srcOrd="2" destOrd="0" parTransId="{278E79F8-47C8-4EF7-A048-5DA28290217C}" sibTransId="{18554049-BD01-473D-A04E-9D1F957C1A3B}"/>
    <dgm:cxn modelId="{24134B8C-5EE4-4BD8-B05C-E384EACE1CDD}" srcId="{296D46B3-E273-4CAA-9367-EB4C8322157F}" destId="{B6686F49-7A1E-4AB6-9EB7-F5AFDBA7E7F2}" srcOrd="4" destOrd="0" parTransId="{85150E49-C7D6-4BD1-B385-03A377FED7DB}" sibTransId="{72F3BFBB-41AC-4761-98CA-44D9762AF4F5}"/>
    <dgm:cxn modelId="{DE34BEA7-604C-440E-B1F6-8B0258A39681}" srcId="{296D46B3-E273-4CAA-9367-EB4C8322157F}" destId="{8B40F63B-8325-4E64-9310-FE057CEFF309}" srcOrd="1" destOrd="0" parTransId="{B31FC36D-1DC2-4475-A994-4EBF87C7E84F}" sibTransId="{34B6C456-B663-4ADB-96DF-64657C074CB9}"/>
    <dgm:cxn modelId="{B4C9EDCE-5E60-4B4C-B7A6-E4A347F4FD77}" type="presOf" srcId="{B6686F49-7A1E-4AB6-9EB7-F5AFDBA7E7F2}" destId="{9CD3FC07-CA64-416E-BC2B-CEE72C24FB89}" srcOrd="0" destOrd="0" presId="urn:microsoft.com/office/officeart/2005/8/layout/venn3"/>
    <dgm:cxn modelId="{193107EE-9BBA-4D8C-8073-241F9DE6E4AC}" type="presOf" srcId="{2E4C5B6D-71FB-4425-AE8C-61107CC7697A}" destId="{9BF9242A-BE47-42EB-8FD7-EEB5E1381116}" srcOrd="0" destOrd="0" presId="urn:microsoft.com/office/officeart/2005/8/layout/venn3"/>
    <dgm:cxn modelId="{712FFAF7-9468-4904-9F16-CA72369AD43E}" srcId="{296D46B3-E273-4CAA-9367-EB4C8322157F}" destId="{283DE7BA-B508-4A79-BA66-991807BEF7A3}" srcOrd="0" destOrd="0" parTransId="{2C30CAD2-A847-4B3A-8CBB-DFA4413F2D4B}" sibTransId="{A75EEE26-F743-4795-B27D-7BA8FCEA0BAB}"/>
    <dgm:cxn modelId="{CD3517A1-DD27-4C5E-8FCA-5B4CAFC20D94}" type="presParOf" srcId="{EB03FEFD-BA7F-4E7B-BE7F-D26116A3E3F4}" destId="{278538D5-DEFB-41AA-B0BC-EDDAF7C84A07}" srcOrd="0" destOrd="0" presId="urn:microsoft.com/office/officeart/2005/8/layout/venn3"/>
    <dgm:cxn modelId="{7F23EAD4-DB95-4045-9C79-62833BD90A52}" type="presParOf" srcId="{EB03FEFD-BA7F-4E7B-BE7F-D26116A3E3F4}" destId="{D0B4B133-E1DD-4437-A82C-E4971810D7C5}" srcOrd="1" destOrd="0" presId="urn:microsoft.com/office/officeart/2005/8/layout/venn3"/>
    <dgm:cxn modelId="{1A39770C-A836-4334-9ABC-0554408EA96D}" type="presParOf" srcId="{EB03FEFD-BA7F-4E7B-BE7F-D26116A3E3F4}" destId="{9081D0AB-6EC3-413F-827A-A20398C2B6B8}" srcOrd="2" destOrd="0" presId="urn:microsoft.com/office/officeart/2005/8/layout/venn3"/>
    <dgm:cxn modelId="{25BD7FE2-B9FA-4F72-9818-474BDEC04927}" type="presParOf" srcId="{EB03FEFD-BA7F-4E7B-BE7F-D26116A3E3F4}" destId="{497196FD-D92A-4771-8E17-58665D845D87}" srcOrd="3" destOrd="0" presId="urn:microsoft.com/office/officeart/2005/8/layout/venn3"/>
    <dgm:cxn modelId="{33D91D15-C0AE-46AE-A00F-BB7435289BF7}" type="presParOf" srcId="{EB03FEFD-BA7F-4E7B-BE7F-D26116A3E3F4}" destId="{8CFFCE64-A385-4ED6-B86C-F8CAE5B7DE99}" srcOrd="4" destOrd="0" presId="urn:microsoft.com/office/officeart/2005/8/layout/venn3"/>
    <dgm:cxn modelId="{908F5168-BF51-45B3-B90A-82D86FBED3C8}" type="presParOf" srcId="{EB03FEFD-BA7F-4E7B-BE7F-D26116A3E3F4}" destId="{181344FC-8F4E-4348-992B-ACDF1C12736A}" srcOrd="5" destOrd="0" presId="urn:microsoft.com/office/officeart/2005/8/layout/venn3"/>
    <dgm:cxn modelId="{ADAA10D6-297E-4307-B4ED-BC886C5FFC95}" type="presParOf" srcId="{EB03FEFD-BA7F-4E7B-BE7F-D26116A3E3F4}" destId="{9BF9242A-BE47-42EB-8FD7-EEB5E1381116}" srcOrd="6" destOrd="0" presId="urn:microsoft.com/office/officeart/2005/8/layout/venn3"/>
    <dgm:cxn modelId="{ABBFF15B-8255-4E58-BF40-A98E1860963A}" type="presParOf" srcId="{EB03FEFD-BA7F-4E7B-BE7F-D26116A3E3F4}" destId="{732A8E9F-4B4E-405F-939F-7B57A1B434B6}" srcOrd="7" destOrd="0" presId="urn:microsoft.com/office/officeart/2005/8/layout/venn3"/>
    <dgm:cxn modelId="{E42708B7-5F9A-4FD2-9D79-2C775BEC0AE8}" type="presParOf" srcId="{EB03FEFD-BA7F-4E7B-BE7F-D26116A3E3F4}" destId="{9CD3FC07-CA64-416E-BC2B-CEE72C24FB89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4A33BF-F231-48FE-B458-223B73E9BEF3}">
      <dsp:nvSpPr>
        <dsp:cNvPr id="0" name=""/>
        <dsp:cNvSpPr/>
      </dsp:nvSpPr>
      <dsp:spPr>
        <a:xfrm>
          <a:off x="955903" y="469647"/>
          <a:ext cx="1169997" cy="116999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메타</a:t>
          </a:r>
          <a:br>
            <a:rPr lang="en-US" altLang="ko-KR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버스</a:t>
          </a:r>
        </a:p>
      </dsp:txBody>
      <dsp:txXfrm>
        <a:off x="1127245" y="640989"/>
        <a:ext cx="827313" cy="827313"/>
      </dsp:txXfrm>
    </dsp:sp>
    <dsp:sp modelId="{5E9F8F8C-4A6B-4B20-B4D6-425192EA7D03}">
      <dsp:nvSpPr>
        <dsp:cNvPr id="0" name=""/>
        <dsp:cNvSpPr/>
      </dsp:nvSpPr>
      <dsp:spPr>
        <a:xfrm>
          <a:off x="1248402" y="208"/>
          <a:ext cx="584998" cy="58499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VR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334073" y="85879"/>
        <a:ext cx="413656" cy="413656"/>
      </dsp:txXfrm>
    </dsp:sp>
    <dsp:sp modelId="{18A64AAA-241B-4CF9-AF7B-881D2D734638}">
      <dsp:nvSpPr>
        <dsp:cNvPr id="0" name=""/>
        <dsp:cNvSpPr/>
      </dsp:nvSpPr>
      <dsp:spPr>
        <a:xfrm>
          <a:off x="2010340" y="762146"/>
          <a:ext cx="584998" cy="58499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AR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096011" y="847817"/>
        <a:ext cx="413656" cy="413656"/>
      </dsp:txXfrm>
    </dsp:sp>
    <dsp:sp modelId="{05D29723-8EDE-40BF-A281-8B56D09EBAD8}">
      <dsp:nvSpPr>
        <dsp:cNvPr id="0" name=""/>
        <dsp:cNvSpPr/>
      </dsp:nvSpPr>
      <dsp:spPr>
        <a:xfrm>
          <a:off x="1248402" y="1524084"/>
          <a:ext cx="584998" cy="58499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MR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334073" y="1609755"/>
        <a:ext cx="413656" cy="413656"/>
      </dsp:txXfrm>
    </dsp:sp>
    <dsp:sp modelId="{540CA062-C46C-49B9-97AB-E29966EEFEEF}">
      <dsp:nvSpPr>
        <dsp:cNvPr id="0" name=""/>
        <dsp:cNvSpPr/>
      </dsp:nvSpPr>
      <dsp:spPr>
        <a:xfrm>
          <a:off x="486464" y="762146"/>
          <a:ext cx="584998" cy="584998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XR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572135" y="847817"/>
        <a:ext cx="413656" cy="4136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8538D5-DEFB-41AA-B0BC-EDDAF7C84A07}">
      <dsp:nvSpPr>
        <dsp:cNvPr id="0" name=""/>
        <dsp:cNvSpPr/>
      </dsp:nvSpPr>
      <dsp:spPr>
        <a:xfrm>
          <a:off x="447" y="33452"/>
          <a:ext cx="872987" cy="872987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48043" tIns="22860" rIns="48043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쇼핑</a:t>
          </a:r>
          <a:endParaRPr lang="ko-KR" altLang="en-US" sz="1800" kern="1200" dirty="0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28293" y="161298"/>
        <a:ext cx="617295" cy="617295"/>
      </dsp:txXfrm>
    </dsp:sp>
    <dsp:sp modelId="{9081D0AB-6EC3-413F-827A-A20398C2B6B8}">
      <dsp:nvSpPr>
        <dsp:cNvPr id="0" name=""/>
        <dsp:cNvSpPr/>
      </dsp:nvSpPr>
      <dsp:spPr>
        <a:xfrm>
          <a:off x="698837" y="33452"/>
          <a:ext cx="872987" cy="872987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4"/>
                <a:satOff val="761"/>
                <a:lumOff val="1271"/>
                <a:alphaOff val="750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4"/>
                <a:satOff val="761"/>
                <a:lumOff val="1271"/>
                <a:alphaOff val="750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4"/>
                <a:satOff val="761"/>
                <a:lumOff val="1271"/>
                <a:alphaOff val="75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48043" tIns="22860" rIns="48043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의료</a:t>
          </a:r>
          <a:endParaRPr lang="ko-KR" altLang="en-US" sz="1800" kern="1200" dirty="0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826683" y="161298"/>
        <a:ext cx="617295" cy="617295"/>
      </dsp:txXfrm>
    </dsp:sp>
    <dsp:sp modelId="{8CFFCE64-A385-4ED6-B86C-F8CAE5B7DE99}">
      <dsp:nvSpPr>
        <dsp:cNvPr id="0" name=""/>
        <dsp:cNvSpPr/>
      </dsp:nvSpPr>
      <dsp:spPr>
        <a:xfrm>
          <a:off x="1397227" y="33452"/>
          <a:ext cx="872987" cy="872987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7"/>
                <a:satOff val="1521"/>
                <a:lumOff val="2542"/>
                <a:alphaOff val="1500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7"/>
                <a:satOff val="1521"/>
                <a:lumOff val="2542"/>
                <a:alphaOff val="1500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7"/>
                <a:satOff val="1521"/>
                <a:lumOff val="2542"/>
                <a:alphaOff val="15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48043" tIns="22860" rIns="48043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항공</a:t>
          </a:r>
          <a:endParaRPr lang="ko-KR" altLang="en-US" sz="1800" kern="1200" dirty="0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525073" y="161298"/>
        <a:ext cx="617295" cy="617295"/>
      </dsp:txXfrm>
    </dsp:sp>
    <dsp:sp modelId="{9BF9242A-BE47-42EB-8FD7-EEB5E1381116}">
      <dsp:nvSpPr>
        <dsp:cNvPr id="0" name=""/>
        <dsp:cNvSpPr/>
      </dsp:nvSpPr>
      <dsp:spPr>
        <a:xfrm>
          <a:off x="2095617" y="33452"/>
          <a:ext cx="872987" cy="872987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11"/>
                <a:satOff val="2282"/>
                <a:lumOff val="3813"/>
                <a:alphaOff val="2250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11"/>
                <a:satOff val="2282"/>
                <a:lumOff val="3813"/>
                <a:alphaOff val="2250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11"/>
                <a:satOff val="2282"/>
                <a:lumOff val="3813"/>
                <a:alphaOff val="225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48043" tIns="22860" rIns="48043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교육</a:t>
          </a:r>
          <a:endParaRPr lang="ko-KR" altLang="en-US" sz="1800" kern="1200" dirty="0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223463" y="161298"/>
        <a:ext cx="617295" cy="617295"/>
      </dsp:txXfrm>
    </dsp:sp>
    <dsp:sp modelId="{9CD3FC07-CA64-416E-BC2B-CEE72C24FB89}">
      <dsp:nvSpPr>
        <dsp:cNvPr id="0" name=""/>
        <dsp:cNvSpPr/>
      </dsp:nvSpPr>
      <dsp:spPr>
        <a:xfrm>
          <a:off x="2794007" y="33452"/>
          <a:ext cx="872987" cy="872987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15"/>
                <a:satOff val="3042"/>
                <a:lumOff val="5084"/>
                <a:alphaOff val="3000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15"/>
                <a:satOff val="3042"/>
                <a:lumOff val="5084"/>
                <a:alphaOff val="3000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15"/>
                <a:satOff val="3042"/>
                <a:lumOff val="5084"/>
                <a:alphaOff val="3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48043" tIns="22860" rIns="48043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제조</a:t>
          </a:r>
          <a:endParaRPr lang="ko-KR" altLang="en-US" sz="1800" kern="1200" dirty="0">
            <a:solidFill>
              <a:schemeClr val="bg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921853" y="161298"/>
        <a:ext cx="617295" cy="6172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4149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4725" y="1239838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ysClr val="windowText" lastClr="000000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559655"/>
            <a:ext cx="9906000" cy="5445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팔각형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7" y="0"/>
            <a:ext cx="8543925" cy="1106424"/>
          </a:xfrm>
          <a:prstGeom prst="oct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7" y="18255"/>
            <a:ext cx="8543925" cy="108591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AA41ABED-30AF-4779-9BF3-5B6981C995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67" y="6220186"/>
            <a:ext cx="1469096" cy="54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2025-07-14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순서도: 다른 페이지 연결선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flowChartOffpageConnector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453109" y="2456872"/>
            <a:ext cx="7111999" cy="1237672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50" endPos="850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Metaverse</a:t>
            </a:r>
            <a:endParaRPr lang="ko-KR" altLang="en-US" b="1" dirty="0">
              <a:effectLst>
                <a:reflection blurRad="6350" stA="55000" endA="50" endPos="85000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17F7C11-A442-471C-BCCE-A1648B66389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831" y="116613"/>
            <a:ext cx="2200523" cy="82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2512" y="6337136"/>
            <a:ext cx="2228850" cy="365125"/>
          </a:xfrm>
        </p:spPr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1123506" y="1804870"/>
            <a:ext cx="5658294" cy="388810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사각형: 잘린 한쪽 모서리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880253" y="1362723"/>
            <a:ext cx="1155387" cy="830956"/>
          </a:xfrm>
          <a:prstGeom prst="snip1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A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1123506" y="3024068"/>
            <a:ext cx="5658294" cy="388810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사각형: 잘린 한쪽 모서리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880253" y="2581921"/>
            <a:ext cx="1155387" cy="830956"/>
          </a:xfrm>
          <a:prstGeom prst="snip1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B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1123506" y="4242683"/>
            <a:ext cx="5658294" cy="388810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사각형: 잘린 한쪽 모서리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880253" y="3800536"/>
            <a:ext cx="1155387" cy="830956"/>
          </a:xfrm>
          <a:prstGeom prst="snip1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C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1123506" y="5456391"/>
            <a:ext cx="5658294" cy="388810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사각형: 잘린 한쪽 모서리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880253" y="5014244"/>
            <a:ext cx="1155387" cy="830956"/>
          </a:xfrm>
          <a:prstGeom prst="snip1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D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2035640" y="1520692"/>
            <a:ext cx="4479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메타버스의 정의 및 특징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035640" y="2744086"/>
            <a:ext cx="4479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메타버스 관련 서비스 현황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035640" y="3944812"/>
            <a:ext cx="4479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국내 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AR/VR 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산업 현황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035640" y="5163014"/>
            <a:ext cx="4479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메타버스 개념과 서비스 사례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945BC444-1511-4170-9B19-60BB519173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049" r="54211" b="18"/>
          <a:stretch/>
        </p:blipFill>
        <p:spPr>
          <a:xfrm>
            <a:off x="7395963" y="4402904"/>
            <a:ext cx="1758939" cy="154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/>
              <a:t>메타버스의 정의 및 특징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822" y="1420881"/>
            <a:ext cx="9080146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Metaverse</a:t>
            </a:r>
          </a:p>
          <a:p>
            <a:pPr lvl="1" indent="-3270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A compound word of the Greek word meta, meaning ‘transcend or more’, and universe, meaning ‘the world or the universe’</a:t>
            </a:r>
          </a:p>
          <a:p>
            <a:pPr lvl="1" indent="-3270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It refers to a new cyber world where virtual and real realities interact</a:t>
            </a:r>
            <a:endParaRPr lang="ko-KR" altLang="en-US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370111" y="3810589"/>
            <a:ext cx="7145847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메타버스의 특징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715963" lvl="1" indent="-357188" fontAlgn="base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아바타를 통해 다른 사람들과 상호작용하는 활동을 하고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,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 공연을 열고 티켓을 판매하는 등의 경제 활동이 가능하며 현실의 정보나 데이터를 반영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15959" y="4511927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배지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531941" y="2523094"/>
            <a:ext cx="1118390" cy="1975535"/>
          </a:xfrm>
          <a:prstGeom prst="plaque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국내</a:t>
            </a:r>
          </a:p>
        </p:txBody>
      </p:sp>
      <p:sp>
        <p:nvSpPr>
          <p:cNvPr id="7" name="배지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531428" y="4498629"/>
            <a:ext cx="1118390" cy="1327741"/>
          </a:xfrm>
          <a:prstGeom prst="plaque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해외</a:t>
            </a:r>
          </a:p>
        </p:txBody>
      </p:sp>
      <p:sp>
        <p:nvSpPr>
          <p:cNvPr id="9" name="사각형: 둥근 위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 flipH="1">
            <a:off x="1649613" y="1758366"/>
            <a:ext cx="2026800" cy="770400"/>
          </a:xfrm>
          <a:prstGeom prst="round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649613" y="1758366"/>
            <a:ext cx="2026800" cy="770400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구분</a:t>
            </a:r>
          </a:p>
        </p:txBody>
      </p:sp>
      <p:sp>
        <p:nvSpPr>
          <p:cNvPr id="11" name="사각형: 둥근 위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 flipH="1">
            <a:off x="3670816" y="1758366"/>
            <a:ext cx="5615106" cy="770400"/>
          </a:xfrm>
          <a:prstGeom prst="round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사다리꼴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3670816" y="1758366"/>
            <a:ext cx="5615106" cy="770400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주요내용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B. </a:t>
            </a:r>
            <a:r>
              <a:rPr lang="ko-KR" altLang="en-US" dirty="0"/>
              <a:t>메타버스 관련 서비스 현황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309531"/>
              </p:ext>
            </p:extLst>
          </p:nvPr>
        </p:nvGraphicFramePr>
        <p:xfrm>
          <a:off x="1649614" y="2523622"/>
          <a:ext cx="7636308" cy="330275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025403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5610905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66055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네이버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자회사 네이버제트의 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AR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아바타 서비스 제페토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66055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엔씨소프트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아바타로 케이팝 아티스트와 소통하는 유니버스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010420"/>
                  </a:ext>
                </a:extLst>
              </a:tr>
              <a:tr h="66055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위지윅스튜디오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영화 승리호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뮬란 시각특수효과 제작 참여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66055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마이크로소프트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X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박스 게임기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게임 마인크래프트 사업 가속화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9687064"/>
                  </a:ext>
                </a:extLst>
              </a:tr>
              <a:tr h="66055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페이스북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VR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기기 및 플랫폼 오큘러스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8301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07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C. </a:t>
            </a:r>
            <a:r>
              <a:rPr lang="ko-KR" altLang="en-US" dirty="0"/>
              <a:t>국내 </a:t>
            </a:r>
            <a:r>
              <a:rPr lang="en-US" altLang="ko-KR" dirty="0"/>
              <a:t>AR/VR </a:t>
            </a:r>
            <a:r>
              <a:rPr lang="ko-KR" altLang="en-US" dirty="0"/>
              <a:t>산업 현황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0232318"/>
              </p:ext>
            </p:extLst>
          </p:nvPr>
        </p:nvGraphicFramePr>
        <p:xfrm>
          <a:off x="681037" y="1554591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갈매기형 수장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2972240" y="2363113"/>
            <a:ext cx="2224794" cy="461554"/>
          </a:xfrm>
          <a:prstGeom prst="chevr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지속적 성장세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한쪽 모서리는 잘리고 다른 쪽 모서리는 둥근 사각형 4"/>
          <p:cNvSpPr/>
          <p:nvPr/>
        </p:nvSpPr>
        <p:spPr>
          <a:xfrm flipH="1">
            <a:off x="486136" y="1428736"/>
            <a:ext cx="4286280" cy="4429156"/>
          </a:xfrm>
          <a:prstGeom prst="snip1Rect">
            <a:avLst>
              <a:gd name="adj" fmla="val 6676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</a:t>
            </a:r>
            <a:r>
              <a:rPr lang="ko-KR" altLang="en-US" dirty="0"/>
              <a:t>메타버스 개념과 서비스 사례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79AA-B6B2-4D8E-B258-0ACAF236F3EF}" type="slidenum">
              <a:rPr lang="ko-KR" altLang="en-US" smtClean="0">
                <a:solidFill>
                  <a:schemeClr val="tx1"/>
                </a:solidFill>
              </a:rPr>
              <a:t>6</a:t>
            </a:fld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양쪽 모서리가 둥근 사각형 5"/>
          <p:cNvSpPr/>
          <p:nvPr/>
        </p:nvSpPr>
        <p:spPr>
          <a:xfrm flipV="1">
            <a:off x="5024438" y="1428736"/>
            <a:ext cx="4286280" cy="4429156"/>
          </a:xfrm>
          <a:prstGeom prst="snip1Rect">
            <a:avLst>
              <a:gd name="adj" fmla="val 8295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28" name="다이어그램 27">
            <a:extLst>
              <a:ext uri="{FF2B5EF4-FFF2-40B4-BE49-F238E27FC236}">
                <a16:creationId xmlns:a16="http://schemas.microsoft.com/office/drawing/2014/main" id="{F4FC108A-63DA-4C3F-86E5-715187D0E1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9500494"/>
              </p:ext>
            </p:extLst>
          </p:nvPr>
        </p:nvGraphicFramePr>
        <p:xfrm>
          <a:off x="1623919" y="1521165"/>
          <a:ext cx="3081804" cy="21092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" name="화살표: 오른쪽 32">
            <a:extLst>
              <a:ext uri="{FF2B5EF4-FFF2-40B4-BE49-F238E27FC236}">
                <a16:creationId xmlns:a16="http://schemas.microsoft.com/office/drawing/2014/main" id="{C9AE59F1-7E9A-49B7-AF87-3A4DC4E680F5}"/>
              </a:ext>
            </a:extLst>
          </p:cNvPr>
          <p:cNvSpPr/>
          <p:nvPr/>
        </p:nvSpPr>
        <p:spPr>
          <a:xfrm>
            <a:off x="1086243" y="1948292"/>
            <a:ext cx="895333" cy="1255038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개념</a:t>
            </a:r>
          </a:p>
        </p:txBody>
      </p:sp>
      <p:sp>
        <p:nvSpPr>
          <p:cNvPr id="35" name="사각형: 둥근 한쪽 모서리 34">
            <a:extLst>
              <a:ext uri="{FF2B5EF4-FFF2-40B4-BE49-F238E27FC236}">
                <a16:creationId xmlns:a16="http://schemas.microsoft.com/office/drawing/2014/main" id="{EBDBEEA4-4696-4494-9EA8-C1A2DD885AFD}"/>
              </a:ext>
            </a:extLst>
          </p:cNvPr>
          <p:cNvSpPr/>
          <p:nvPr/>
        </p:nvSpPr>
        <p:spPr>
          <a:xfrm>
            <a:off x="5299590" y="4154606"/>
            <a:ext cx="3735977" cy="1514571"/>
          </a:xfrm>
          <a:prstGeom prst="round1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6" name="순서도: 순차적 액세스 저장소 35">
            <a:extLst>
              <a:ext uri="{FF2B5EF4-FFF2-40B4-BE49-F238E27FC236}">
                <a16:creationId xmlns:a16="http://schemas.microsoft.com/office/drawing/2014/main" id="{03C43F79-2F9B-4168-ABE5-F93C5D39B1CA}"/>
              </a:ext>
            </a:extLst>
          </p:cNvPr>
          <p:cNvSpPr/>
          <p:nvPr/>
        </p:nvSpPr>
        <p:spPr>
          <a:xfrm>
            <a:off x="5256237" y="2128021"/>
            <a:ext cx="1223050" cy="609681"/>
          </a:xfrm>
          <a:prstGeom prst="flowChartMagneticTap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점프</a:t>
            </a:r>
          </a:p>
        </p:txBody>
      </p:sp>
      <p:sp>
        <p:nvSpPr>
          <p:cNvPr id="37" name="설명선: 왼쪽/오른쪽 화살표 36">
            <a:extLst>
              <a:ext uri="{FF2B5EF4-FFF2-40B4-BE49-F238E27FC236}">
                <a16:creationId xmlns:a16="http://schemas.microsoft.com/office/drawing/2014/main" id="{4695B8E5-0C43-4FFA-B106-7BD2A2915C92}"/>
              </a:ext>
            </a:extLst>
          </p:cNvPr>
          <p:cNvSpPr/>
          <p:nvPr/>
        </p:nvSpPr>
        <p:spPr>
          <a:xfrm>
            <a:off x="6545866" y="2128021"/>
            <a:ext cx="1256145" cy="609681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57523"/>
            </a:avLst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VR</a:t>
            </a:r>
            <a:endParaRPr lang="ko-KR" altLang="en-US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8" name="배지 37">
            <a:extLst>
              <a:ext uri="{FF2B5EF4-FFF2-40B4-BE49-F238E27FC236}">
                <a16:creationId xmlns:a16="http://schemas.microsoft.com/office/drawing/2014/main" id="{9D4B6FB4-D078-46D5-B989-690B3D5AD703}"/>
              </a:ext>
            </a:extLst>
          </p:cNvPr>
          <p:cNvSpPr/>
          <p:nvPr/>
        </p:nvSpPr>
        <p:spPr>
          <a:xfrm flipH="1">
            <a:off x="5308724" y="2870039"/>
            <a:ext cx="1687387" cy="547638"/>
          </a:xfrm>
          <a:prstGeom prst="plaqu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유니버스</a:t>
            </a:r>
          </a:p>
        </p:txBody>
      </p:sp>
      <p:sp>
        <p:nvSpPr>
          <p:cNvPr id="53" name="십자형 52">
            <a:extLst>
              <a:ext uri="{FF2B5EF4-FFF2-40B4-BE49-F238E27FC236}">
                <a16:creationId xmlns:a16="http://schemas.microsoft.com/office/drawing/2014/main" id="{54E48227-E3E7-4638-8596-7225017E80D8}"/>
              </a:ext>
            </a:extLst>
          </p:cNvPr>
          <p:cNvSpPr/>
          <p:nvPr/>
        </p:nvSpPr>
        <p:spPr>
          <a:xfrm>
            <a:off x="7339042" y="2881331"/>
            <a:ext cx="1687387" cy="547638"/>
          </a:xfrm>
          <a:prstGeom prst="plus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제페토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4" name="육각형 53">
            <a:extLst>
              <a:ext uri="{FF2B5EF4-FFF2-40B4-BE49-F238E27FC236}">
                <a16:creationId xmlns:a16="http://schemas.microsoft.com/office/drawing/2014/main" id="{26978DD3-16C6-46D1-966F-22A4E673D23A}"/>
              </a:ext>
            </a:extLst>
          </p:cNvPr>
          <p:cNvSpPr/>
          <p:nvPr/>
        </p:nvSpPr>
        <p:spPr>
          <a:xfrm>
            <a:off x="5781008" y="4277362"/>
            <a:ext cx="2773141" cy="411675"/>
          </a:xfrm>
          <a:prstGeom prst="hexagon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유니티</a:t>
            </a:r>
          </a:p>
        </p:txBody>
      </p:sp>
      <p:sp>
        <p:nvSpPr>
          <p:cNvPr id="55" name="화살표: 오각형 54">
            <a:extLst>
              <a:ext uri="{FF2B5EF4-FFF2-40B4-BE49-F238E27FC236}">
                <a16:creationId xmlns:a16="http://schemas.microsoft.com/office/drawing/2014/main" id="{EDEB2CC2-A8FF-427A-AED3-0CCF442593AB}"/>
              </a:ext>
            </a:extLst>
          </p:cNvPr>
          <p:cNvSpPr/>
          <p:nvPr/>
        </p:nvSpPr>
        <p:spPr>
          <a:xfrm flipH="1">
            <a:off x="7219539" y="5021534"/>
            <a:ext cx="1484622" cy="451276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로블록스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6" name="화살표: 오각형 55">
            <a:extLst>
              <a:ext uri="{FF2B5EF4-FFF2-40B4-BE49-F238E27FC236}">
                <a16:creationId xmlns:a16="http://schemas.microsoft.com/office/drawing/2014/main" id="{2A368DD6-7DFC-4301-AC87-096C3C35014C}"/>
              </a:ext>
            </a:extLst>
          </p:cNvPr>
          <p:cNvSpPr/>
          <p:nvPr/>
        </p:nvSpPr>
        <p:spPr>
          <a:xfrm>
            <a:off x="5593069" y="5012721"/>
            <a:ext cx="1484624" cy="451276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포트나이트</a:t>
            </a:r>
          </a:p>
        </p:txBody>
      </p: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C81AD2F6-58DF-452F-8F1A-5A2C9146F623}"/>
              </a:ext>
            </a:extLst>
          </p:cNvPr>
          <p:cNvCxnSpPr>
            <a:cxnSpLocks/>
            <a:stCxn id="55" idx="0"/>
            <a:endCxn id="56" idx="0"/>
          </p:cNvCxnSpPr>
          <p:nvPr/>
        </p:nvCxnSpPr>
        <p:spPr>
          <a:xfrm rot="16200000" flipV="1">
            <a:off x="7144210" y="4091074"/>
            <a:ext cx="8813" cy="1852107"/>
          </a:xfrm>
          <a:prstGeom prst="bentConnector3">
            <a:avLst>
              <a:gd name="adj1" fmla="val 2693895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순서도: 순차적 액세스 저장소 60">
            <a:extLst>
              <a:ext uri="{FF2B5EF4-FFF2-40B4-BE49-F238E27FC236}">
                <a16:creationId xmlns:a16="http://schemas.microsoft.com/office/drawing/2014/main" id="{ACF7249F-396D-4560-B8B2-8F1DFCC319C9}"/>
              </a:ext>
            </a:extLst>
          </p:cNvPr>
          <p:cNvSpPr/>
          <p:nvPr/>
        </p:nvSpPr>
        <p:spPr>
          <a:xfrm flipH="1">
            <a:off x="7868589" y="2128021"/>
            <a:ext cx="1223048" cy="609681"/>
          </a:xfrm>
          <a:prstGeom prst="flowChartMagneticTap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슈퍼</a:t>
            </a:r>
          </a:p>
        </p:txBody>
      </p:sp>
      <p:sp>
        <p:nvSpPr>
          <p:cNvPr id="26" name="순서도: 화면 표시 25">
            <a:extLst>
              <a:ext uri="{FF2B5EF4-FFF2-40B4-BE49-F238E27FC236}">
                <a16:creationId xmlns:a16="http://schemas.microsoft.com/office/drawing/2014/main" id="{657B5AAF-0401-4D49-B449-C8F0510B0C6F}"/>
              </a:ext>
            </a:extLst>
          </p:cNvPr>
          <p:cNvSpPr/>
          <p:nvPr/>
        </p:nvSpPr>
        <p:spPr>
          <a:xfrm>
            <a:off x="5738257" y="3550088"/>
            <a:ext cx="2858642" cy="473039"/>
          </a:xfrm>
          <a:prstGeom prst="flowChartDisplay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디센트럴랜드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3" name="순서도: 문서 42">
            <a:extLst>
              <a:ext uri="{FF2B5EF4-FFF2-40B4-BE49-F238E27FC236}">
                <a16:creationId xmlns:a16="http://schemas.microsoft.com/office/drawing/2014/main" id="{B9CB820A-92E6-4FFA-8C06-DB62F46C10A9}"/>
              </a:ext>
            </a:extLst>
          </p:cNvPr>
          <p:cNvSpPr/>
          <p:nvPr/>
        </p:nvSpPr>
        <p:spPr>
          <a:xfrm flipV="1">
            <a:off x="2836180" y="5072310"/>
            <a:ext cx="1627990" cy="521890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40C4A03-2D7D-4343-8327-29BE0A80DDA0}"/>
              </a:ext>
            </a:extLst>
          </p:cNvPr>
          <p:cNvSpPr txBox="1"/>
          <p:nvPr/>
        </p:nvSpPr>
        <p:spPr>
          <a:xfrm>
            <a:off x="3169820" y="5148589"/>
            <a:ext cx="960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영상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30" name="다이어그램 29">
            <a:extLst>
              <a:ext uri="{FF2B5EF4-FFF2-40B4-BE49-F238E27FC236}">
                <a16:creationId xmlns:a16="http://schemas.microsoft.com/office/drawing/2014/main" id="{C46BD8FB-2446-4451-BB1B-0AAADBDFD2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5740521"/>
              </p:ext>
            </p:extLst>
          </p:nvPr>
        </p:nvGraphicFramePr>
        <p:xfrm>
          <a:off x="796728" y="4069623"/>
          <a:ext cx="3667442" cy="939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5" name="두루마리 모양: 가로로 말림 44">
            <a:extLst>
              <a:ext uri="{FF2B5EF4-FFF2-40B4-BE49-F238E27FC236}">
                <a16:creationId xmlns:a16="http://schemas.microsoft.com/office/drawing/2014/main" id="{45E83DD5-649F-4F21-9F89-9B7E27AA8B42}"/>
              </a:ext>
            </a:extLst>
          </p:cNvPr>
          <p:cNvSpPr/>
          <p:nvPr/>
        </p:nvSpPr>
        <p:spPr>
          <a:xfrm>
            <a:off x="776048" y="3541573"/>
            <a:ext cx="2013450" cy="506344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활용분야</a:t>
            </a:r>
          </a:p>
        </p:txBody>
      </p:sp>
      <p:sp>
        <p:nvSpPr>
          <p:cNvPr id="49" name="순서도: 지연 48">
            <a:extLst>
              <a:ext uri="{FF2B5EF4-FFF2-40B4-BE49-F238E27FC236}">
                <a16:creationId xmlns:a16="http://schemas.microsoft.com/office/drawing/2014/main" id="{137DE593-43DC-4E30-B36E-D971D880B403}"/>
              </a:ext>
            </a:extLst>
          </p:cNvPr>
          <p:cNvSpPr/>
          <p:nvPr/>
        </p:nvSpPr>
        <p:spPr>
          <a:xfrm>
            <a:off x="792440" y="5072310"/>
            <a:ext cx="1627990" cy="521890"/>
          </a:xfrm>
          <a:prstGeom prst="flowChartDelay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게임</a:t>
            </a:r>
          </a:p>
        </p:txBody>
      </p:sp>
      <p:sp>
        <p:nvSpPr>
          <p:cNvPr id="51" name="두루마리 모양: 가로로 말림 50">
            <a:extLst>
              <a:ext uri="{FF2B5EF4-FFF2-40B4-BE49-F238E27FC236}">
                <a16:creationId xmlns:a16="http://schemas.microsoft.com/office/drawing/2014/main" id="{A199CFFA-E444-4DEB-9431-452C50617109}"/>
              </a:ext>
            </a:extLst>
          </p:cNvPr>
          <p:cNvSpPr/>
          <p:nvPr/>
        </p:nvSpPr>
        <p:spPr>
          <a:xfrm>
            <a:off x="6160854" y="1485319"/>
            <a:ext cx="2013450" cy="506344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메타버스 서비스</a:t>
            </a:r>
          </a:p>
        </p:txBody>
      </p:sp>
    </p:spTree>
    <p:extLst>
      <p:ext uri="{BB962C8B-B14F-4D97-AF65-F5344CB8AC3E}">
        <p14:creationId xmlns:p14="http://schemas.microsoft.com/office/powerpoint/2010/main" val="2038735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1242</TotalTime>
  <Words>199</Words>
  <Application>Microsoft Office PowerPoint</Application>
  <PresentationFormat>A4 용지(210x297mm)</PresentationFormat>
  <Paragraphs>65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메타버스의 정의 및 특징</vt:lpstr>
      <vt:lpstr>B. 메타버스 관련 서비스 현황</vt:lpstr>
      <vt:lpstr>C. 국내 AR/VR 산업 현황</vt:lpstr>
      <vt:lpstr>D. 메타버스 개념과 서비스 사례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109</cp:revision>
  <cp:lastPrinted>2025-02-19T07:31:58Z</cp:lastPrinted>
  <dcterms:created xsi:type="dcterms:W3CDTF">2023-07-20T02:58:21Z</dcterms:created>
  <dcterms:modified xsi:type="dcterms:W3CDTF">2025-07-14T02:17:51Z</dcterms:modified>
</cp:coreProperties>
</file>